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Open Sans SemiBold" panose="020B07060308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p1lCjm69E2IsUPY6Ryqyb1vvL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36b01d0b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136b01d0b1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136b01d0b1_0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36b01d0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136b01d0b1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136b01d0b1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016d87b71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1016d87b71_1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11016d87b71_1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36b01d0b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136b01d0b1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136b01d0b1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36b01d0b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136b01d0b1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1136b01d0b1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016d87b71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11016d87b71_1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11016d87b71_1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36b01d0b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136b01d0b1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g1136b01d0b1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36b01d0b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1136b01d0b1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1136b01d0b1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36b01d0b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136b01d0b1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g1136b01d0b1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6b01d0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136b01d0b1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136b01d0b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36b01d0b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136b01d0b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1136b01d0b1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16d87b7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1016d87b71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11016d87b71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125ef72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10125ef729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110125ef729_1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016d87b7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1016d87b71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11016d87b71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36b01d0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36b01d0b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136b01d0b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6b01d0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136b01d0b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1136b01d0b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36b01d0b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1136b01d0b1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136b01d0b1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" y="0"/>
            <a:ext cx="91413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873000" y="1077914"/>
            <a:ext cx="7089900" cy="109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609" y="681119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3"/>
          </p:nvPr>
        </p:nvSpPr>
        <p:spPr>
          <a:xfrm>
            <a:off x="609" y="79763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sz="12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4"/>
          </p:nvPr>
        </p:nvSpPr>
        <p:spPr>
          <a:xfrm>
            <a:off x="0" y="96425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 descr="Shap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bg>
      <p:bgPr>
        <a:solidFill>
          <a:srgbClr val="E2F1F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body" idx="1"/>
          </p:nvPr>
        </p:nvSpPr>
        <p:spPr>
          <a:xfrm>
            <a:off x="1169987" y="1077746"/>
            <a:ext cx="7002463" cy="34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5" name="Google Shape;115;p13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image">
  <p:cSld name="Title and subtitle with image">
    <p:bg>
      <p:bgPr>
        <a:solidFill>
          <a:srgbClr val="E2F1F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9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9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1169989" y="1484484"/>
            <a:ext cx="7002462" cy="30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14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body" idx="2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s">
  <p:cSld name="Title with images">
    <p:bg>
      <p:bgPr>
        <a:solidFill>
          <a:srgbClr val="E2F1FC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1170000" y="1077746"/>
            <a:ext cx="3402000" cy="34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2"/>
          </p:nvPr>
        </p:nvSpPr>
        <p:spPr>
          <a:xfrm>
            <a:off x="4752582" y="1082227"/>
            <a:ext cx="3419868" cy="34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15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images">
  <p:cSld name="Title and subtitle with images">
    <p:bg>
      <p:bgPr>
        <a:solidFill>
          <a:srgbClr val="E2F1FC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Open Sans SemiBold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1169988" y="1484484"/>
            <a:ext cx="3402013" cy="30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2"/>
          </p:nvPr>
        </p:nvSpPr>
        <p:spPr>
          <a:xfrm>
            <a:off x="4751388" y="1484484"/>
            <a:ext cx="3420269" cy="30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6" name="Google Shape;146;p16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6"/>
          <p:cNvSpPr txBox="1"/>
          <p:nvPr/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800" b="1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3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Full page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800" b="1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ilt Environment">
  <p:cSld name="Built Environ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ility">
  <p:cSld name="Facilit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mes">
  <p:cSld name="Gam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text">
  <p:cSld name="Title with text">
    <p:bg>
      <p:bgPr>
        <a:solidFill>
          <a:srgbClr val="E2F1F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462" cy="34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" name="Google Shape;30;p11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" name="Google Shape;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5" cy="32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1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5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69989" y="182880"/>
            <a:ext cx="7002462" cy="66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SemiBold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69988" y="1043838"/>
            <a:ext cx="7002462" cy="347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1083926" y="470258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800" b="1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" y="0"/>
            <a:ext cx="91413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sz="12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 descr="Shap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872999" y="2530930"/>
            <a:ext cx="7068129" cy="109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sz="12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2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3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sz="12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 Slide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sz="12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sz="65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9" name="Google Shape;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text">
  <p:cSld name="Title without text">
    <p:bg>
      <p:bgPr>
        <a:solidFill>
          <a:srgbClr val="E2F1FC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1169989" y="12821"/>
            <a:ext cx="7002462" cy="82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10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text">
  <p:cSld name="Title and subtitle with text">
    <p:bg>
      <p:bgPr>
        <a:solidFill>
          <a:srgbClr val="E2F1F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1169988" y="1484484"/>
            <a:ext cx="7002462" cy="30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5" name="Google Shape;105;p12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w="12700" cap="flat" cmpd="sng">
            <a:solidFill>
              <a:srgbClr val="EE75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Open Sans SemiBold"/>
              <a:buNone/>
              <a:defRPr sz="3800" b="1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TR"/>
              <a:buChar char="-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7">
          <p15:clr>
            <a:srgbClr val="F26B43"/>
          </p15:clr>
        </p15:guide>
        <p15:guide id="2" orient="horz" pos="679">
          <p15:clr>
            <a:srgbClr val="F26B43"/>
          </p15:clr>
        </p15:guide>
        <p15:guide id="3" orient="horz" pos="2845">
          <p15:clr>
            <a:srgbClr val="F26B43"/>
          </p15:clr>
        </p15:guide>
        <p15:guide id="4" pos="4604">
          <p15:clr>
            <a:srgbClr val="F26B43"/>
          </p15:clr>
        </p15:guide>
        <p15:guide id="5" pos="5148">
          <p15:clr>
            <a:srgbClr val="F26B43"/>
          </p15:clr>
        </p15:guide>
        <p15:guide id="6" pos="2993">
          <p15:clr>
            <a:srgbClr val="F26B43"/>
          </p15:clr>
        </p15:guide>
        <p15:guide id="7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873000" y="1077914"/>
            <a:ext cx="7089900" cy="109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lang="en-GB"/>
              <a:t>Rusterizer Masterclass -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lang="en-GB"/>
              <a:t>Powering up your Rusterizer</a:t>
            </a: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872999" y="2177765"/>
            <a:ext cx="7323944" cy="30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Pixels go </a:t>
            </a:r>
            <a:r>
              <a:rPr lang="en-GB" dirty="0" err="1"/>
              <a:t>brrrrrrr</a:t>
            </a:r>
            <a:r>
              <a:rPr lang="en-GB" dirty="0"/>
              <a:t> 🚀- Manon </a:t>
            </a:r>
            <a:r>
              <a:rPr lang="en-GB" dirty="0" err="1"/>
              <a:t>Oomen</a:t>
            </a:r>
            <a:r>
              <a:rPr lang="en-GB" dirty="0"/>
              <a:t> - manon@traverseresearch.nl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6b01d0b1_0_173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Tile Based Deferred Rendering</a:t>
            </a:r>
            <a:endParaRPr sz="3600"/>
          </a:p>
        </p:txBody>
      </p:sp>
      <p:sp>
        <p:nvSpPr>
          <p:cNvPr id="259" name="Google Shape;259;g1136b01d0b1_0_173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60" name="Google Shape;260;g1136b01d0b1_0_173"/>
          <p:cNvSpPr txBox="1">
            <a:spLocks noGrp="1"/>
          </p:cNvSpPr>
          <p:nvPr>
            <p:ph type="body" idx="1"/>
          </p:nvPr>
        </p:nvSpPr>
        <p:spPr>
          <a:xfrm>
            <a:off x="1130988" y="1077921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endParaRPr sz="2200"/>
          </a:p>
        </p:txBody>
      </p:sp>
      <p:sp>
        <p:nvSpPr>
          <p:cNvPr id="261" name="Google Shape;261;g1136b01d0b1_0_173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62" name="Google Shape;262;g1136b01d0b1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704" y="898825"/>
            <a:ext cx="3538247" cy="32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136b01d0b1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" y="3611077"/>
            <a:ext cx="2070751" cy="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36b01d0b1_0_16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Tile Based Deferred Rendering</a:t>
            </a:r>
            <a:endParaRPr sz="3600"/>
          </a:p>
        </p:txBody>
      </p:sp>
      <p:sp>
        <p:nvSpPr>
          <p:cNvPr id="270" name="Google Shape;270;g1136b01d0b1_0_16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71" name="Google Shape;271;g1136b01d0b1_0_16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How to let threads work through this data?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Put jobs in a queue and let worker threads grab jobs from that queue to execute -&gt; Voila job system.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Small jobs will automatically load balance the job system, keeping cores as busy as possible.</a:t>
            </a:r>
            <a:endParaRPr sz="2200" dirty="0"/>
          </a:p>
        </p:txBody>
      </p:sp>
      <p:sp>
        <p:nvSpPr>
          <p:cNvPr id="272" name="Google Shape;272;g1136b01d0b1_0_16"/>
          <p:cNvSpPr txBox="1"/>
          <p:nvPr/>
        </p:nvSpPr>
        <p:spPr>
          <a:xfrm>
            <a:off x="1413825" y="4061175"/>
            <a:ext cx="57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Light"/>
                <a:ea typeface="Open Sans Light"/>
                <a:cs typeface="Open Sans Light"/>
                <a:sym typeface="Open Sans Light"/>
              </a:rPr>
              <a:t>Look into `std::sync::</a:t>
            </a:r>
            <a:r>
              <a:rPr lang="en-GB" dirty="0" err="1">
                <a:latin typeface="Open Sans Light"/>
                <a:ea typeface="Open Sans Light"/>
                <a:cs typeface="Open Sans Light"/>
                <a:sym typeface="Open Sans Light"/>
              </a:rPr>
              <a:t>mpsc</a:t>
            </a:r>
            <a:r>
              <a:rPr lang="en-GB" dirty="0">
                <a:latin typeface="Open Sans Light"/>
                <a:ea typeface="Open Sans Light"/>
                <a:cs typeface="Open Sans Light"/>
                <a:sym typeface="Open Sans Light"/>
              </a:rPr>
              <a:t>` for your job queue.</a:t>
            </a: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8F6FC-9A72-F71B-57B5-5B308149D9A2}"/>
              </a:ext>
            </a:extLst>
          </p:cNvPr>
          <p:cNvSpPr txBox="1"/>
          <p:nvPr/>
        </p:nvSpPr>
        <p:spPr>
          <a:xfrm>
            <a:off x="1609676" y="4656783"/>
            <a:ext cx="5240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https://doc.rust-lang.org/book/ch16-02-message-passing.html</a:t>
            </a:r>
            <a:endParaRPr lang="en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016d87b71_1_122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</a:t>
            </a:r>
            <a:endParaRPr/>
          </a:p>
        </p:txBody>
      </p:sp>
      <p:sp>
        <p:nvSpPr>
          <p:cNvPr id="279" name="Google Shape;279;g11016d87b71_1_122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Use SSE or AVX (or even AVX-512) to process more pixels at a time.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Reorder framebuffer into 2x2 pixel quads.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Pixels must be aligned to 16 or 32 bytes.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Don’t use scanline technique. Loop over rectangle containing triangle instead.</a:t>
            </a:r>
            <a:endParaRPr sz="2200"/>
          </a:p>
        </p:txBody>
      </p:sp>
      <p:sp>
        <p:nvSpPr>
          <p:cNvPr id="280" name="Google Shape;280;g11016d87b71_1_122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81" name="Google Shape;281;g11016d87b71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325" y="3286000"/>
            <a:ext cx="2916674" cy="13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1016d87b71_1_122"/>
          <p:cNvSpPr txBox="1"/>
          <p:nvPr/>
        </p:nvSpPr>
        <p:spPr>
          <a:xfrm>
            <a:off x="1423625" y="3461500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Pixel quads are also what you use to implement mipmapping!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3" name="Google Shape;283;g11016d87b71_1_122"/>
          <p:cNvSpPr txBox="1"/>
          <p:nvPr/>
        </p:nvSpPr>
        <p:spPr>
          <a:xfrm>
            <a:off x="1477225" y="4194963"/>
            <a:ext cx="41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Don’t forget to unswizzle before presenting ;)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36b01d0b1_0_47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 in Rust</a:t>
            </a:r>
            <a:endParaRPr/>
          </a:p>
        </p:txBody>
      </p:sp>
      <p:sp>
        <p:nvSpPr>
          <p:cNvPr id="290" name="Google Shape;290;g1136b01d0b1_0_47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Enable nightly, and set target architecture</a:t>
            </a:r>
            <a:endParaRPr sz="22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Enable nightly features (add to main.rs)</a:t>
            </a:r>
            <a:endParaRPr sz="2200" dirty="0"/>
          </a:p>
        </p:txBody>
      </p:sp>
      <p:sp>
        <p:nvSpPr>
          <p:cNvPr id="291" name="Google Shape;291;g1136b01d0b1_0_47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92" name="Google Shape;292;g1136b01d0b1_0_47"/>
          <p:cNvSpPr txBox="1"/>
          <p:nvPr/>
        </p:nvSpPr>
        <p:spPr>
          <a:xfrm>
            <a:off x="3919750" y="2803750"/>
            <a:ext cx="5949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#[cfg(target_arch = "x86_64")]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unsafe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use std::arch::x86_64::*;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// SIMD code goes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let a = _mm_set_ps(0.0, 1.0, 2.0, 3.0);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let b = _mm_set_ps(4.0, 5.0, 6.0, 7.0);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let c = _mm_add_ps(a, b);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3" name="Google Shape;293;g1136b01d0b1_0_47"/>
          <p:cNvSpPr txBox="1"/>
          <p:nvPr/>
        </p:nvSpPr>
        <p:spPr>
          <a:xfrm>
            <a:off x="1638100" y="1374250"/>
            <a:ext cx="54555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RUSTFLAGS='-C target-cpu=native' cargo +nightly build --release</a:t>
            </a:r>
            <a:endParaRPr sz="1050">
              <a:solidFill>
                <a:srgbClr val="F1FA8C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4" name="Google Shape;294;g1136b01d0b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774" y="2596125"/>
            <a:ext cx="1357900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136b01d0b1_0_47"/>
          <p:cNvSpPr txBox="1"/>
          <p:nvPr/>
        </p:nvSpPr>
        <p:spPr>
          <a:xfrm>
            <a:off x="1638100" y="2179275"/>
            <a:ext cx="3000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GB" sz="105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[feature(stdarch)]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GB" sz="105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[feature(stdsimd)]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36b01d0b1_0_195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</a:t>
            </a:r>
            <a:endParaRPr/>
          </a:p>
        </p:txBody>
      </p:sp>
      <p:sp>
        <p:nvSpPr>
          <p:cNvPr id="302" name="Google Shape;302;g1136b01d0b1_0_195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Skip whole pixel block where possible.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Use masking to only write pixels that should be rendered.</a:t>
            </a:r>
            <a:endParaRPr sz="220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Shuffling data can cost more than doing SIMD ops will give you in return. Always measure!</a:t>
            </a:r>
            <a:endParaRPr sz="2200"/>
          </a:p>
        </p:txBody>
      </p:sp>
      <p:sp>
        <p:nvSpPr>
          <p:cNvPr id="303" name="Google Shape;303;g1136b01d0b1_0_195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016d87b71_1_115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10" name="Google Shape;310;g11016d87b71_1_115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Integer math hack to reduce number of compares in pixel fill loop.</a:t>
            </a:r>
            <a:endParaRPr sz="220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Or bits together, if top bit is set, at least one value was negative.</a:t>
            </a:r>
            <a:endParaRPr sz="2200"/>
          </a:p>
        </p:txBody>
      </p:sp>
      <p:sp>
        <p:nvSpPr>
          <p:cNvPr id="311" name="Google Shape;311;g11016d87b71_1_115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312" name="Google Shape;312;g11016d87b71_1_115"/>
          <p:cNvSpPr txBox="1"/>
          <p:nvPr/>
        </p:nvSpPr>
        <p:spPr>
          <a:xfrm>
            <a:off x="5514025" y="3183175"/>
            <a:ext cx="316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let w_all = w0 | w1 | w2;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if w_all &gt;= 0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//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g11016d87b71_1_115"/>
          <p:cNvSpPr txBox="1"/>
          <p:nvPr/>
        </p:nvSpPr>
        <p:spPr>
          <a:xfrm>
            <a:off x="1422575" y="3290875"/>
            <a:ext cx="4301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if w0 &gt;= 0 &amp;&amp; w1 &gt;= 0 &amp;&amp; w2 &gt;= 0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//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36b01d0b1_0_102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20" name="Google Shape;320;g1136b01d0b1_0_102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Reduce plane checks in clipping</a:t>
            </a:r>
            <a:endParaRPr sz="2200"/>
          </a:p>
        </p:txBody>
      </p:sp>
      <p:sp>
        <p:nvSpPr>
          <p:cNvPr id="321" name="Google Shape;321;g1136b01d0b1_0_102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22" name="Google Shape;322;g1136b01d0b1_0_102"/>
          <p:cNvSpPr txBox="1"/>
          <p:nvPr/>
        </p:nvSpPr>
        <p:spPr>
          <a:xfrm>
            <a:off x="6388025" y="1214000"/>
            <a:ext cx="2925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// Create mask for 6 clipping planes whether vertex is inside or outside.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fn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gen_clip_mask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(vertex: &amp;AlignedFloat4) -&gt; u32 {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BITSPREAD_LUT: [u32; 16] = [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0b00000000, 0b00000001, 0b00000100, 0b00000101, 0b00010000, 0b00010001, 0b00010100,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0b00010101, 0b00000000, 0b00000001, 0b00000100, 0b00000101, 0b00010000, 0b00010001,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0b00010100, 0b00010101,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];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#[cfg(target_arch = "x86_64")]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unsafe {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use std::arch::x86_64::*;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// load vertex into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xmm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register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v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mm_load_ps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(vertex.0.as_ptr());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// move the w component into all 4 slots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MASK: i32 = _MM_SHUFFLE(3, 3, 3, 3);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w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mm_shuffle_ps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::&lt;MASK&gt;(v, v);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a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mm_sub_ps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(w, v); // a = w - v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b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mm_add_ps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(w, v); // b = w + v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mm_cmplt_ps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(a,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mm_setzero_ps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()); // a &lt; 0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mm_cmplt_ps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(b, 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mm_setzero_ps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()); // b &lt; 0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BITSPREAD_LUT.get_unchecked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mm_movemask_ps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usize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BITSPREAD_LUT.get_unchecked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(_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mm_movemask_ps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usize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 &lt;&lt; 1;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#[cfg(not(target_arch = "x86_64"))]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w = vertex[3];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a = [w - vertex[0], w - vertex[1], w - vertex[2]];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b = [w + vertex[0], w + vertex[1], w + vertex[2]];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    ((a[0] &lt; 0.0) as u32) | (((a[1] &lt; 0.0) as u32) &lt;&lt; 1) | (((a[2] &lt; 0.0) as u32) &lt;&lt; 2);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    ((b[0] &lt; 0.0) as u32) | (((b[1] &lt; 0.0) as u32) &lt;&lt; 1) | (((b[2] &lt; 0.0) as u32) &lt;&lt; 2);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unsafe {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BITSPREAD_LUT.get_unchecked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usize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let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= unsafe {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BITSPREAD_LUT.get_unchecked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usize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) } &lt;&lt; 1;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maska</a:t>
            </a: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GB" sz="300" dirty="0" err="1">
                <a:latin typeface="Courier New"/>
                <a:ea typeface="Courier New"/>
                <a:cs typeface="Courier New"/>
                <a:sym typeface="Courier New"/>
              </a:rPr>
              <a:t>maskb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g1136b01d0b1_0_102"/>
          <p:cNvSpPr txBox="1"/>
          <p:nvPr/>
        </p:nvSpPr>
        <p:spPr>
          <a:xfrm>
            <a:off x="1282225" y="1569875"/>
            <a:ext cx="5284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let clip_masks = [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gen_clip_mask(&amp;v0),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gen_clip_mask(&amp;v1),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gen_clip_mask(&amp;v2),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];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// Discard triangle if all vertices are outside of the same clipping plane.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if (clip_masks[0] &amp; clip_masks[1] &amp; clip_masks[2]) != 0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continue;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let clip_mask_any = clip_masks[0] | clip_masks[1] | clip_masks[2];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	// ...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// Sutherland-Hodgman clipping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for plane_index in 0..6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if (clip_mask_any &amp; (1 &lt;&lt; plane_index)) == 0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    continue;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// Rest of the clipping algo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g1136b01d0b1_0_102"/>
          <p:cNvSpPr txBox="1"/>
          <p:nvPr/>
        </p:nvSpPr>
        <p:spPr>
          <a:xfrm>
            <a:off x="6201450" y="3710150"/>
            <a:ext cx="287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⬆️ Above function can also be used for frustum culling 🚀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36b01d0b1_0_153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31" name="Google Shape;331;g1136b01d0b1_0_153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Use 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MaybeUninit</a:t>
            </a:r>
            <a:r>
              <a:rPr lang="en-GB" sz="2200"/>
              <a:t>` to remove initialization overhead.</a:t>
            </a:r>
            <a:endParaRPr sz="2200"/>
          </a:p>
        </p:txBody>
      </p:sp>
      <p:sp>
        <p:nvSpPr>
          <p:cNvPr id="332" name="Google Shape;332;g1136b01d0b1_0_153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33" name="Google Shape;333;g1136b01d0b1_0_153"/>
          <p:cNvSpPr txBox="1"/>
          <p:nvPr/>
        </p:nvSpPr>
        <p:spPr>
          <a:xfrm>
            <a:off x="493725" y="2033025"/>
            <a:ext cx="67914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mut vertex_redirection_table: [MaybeUninit&lt;u32&gt;; INDICES_PER_BATCH]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MaybeUninit::uninit_array();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mut deduplicated_indices: [MaybeUninit&lt;u32&gt;; INDICES_PER_BATCH]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MaybeUninit::uninit_array();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deduplicated_vertex_count = deduplicate_vertices(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&amp;index_buffer[start_index_location..start_index_location + index_count],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&amp;mut vertex_redirection_table,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&amp;mut deduplicated_indices,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deduplicated_indices = unsafe 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MaybeUninit::slice_assume_init_ref(&amp;deduplicated_indices[..deduplicated_vertex_count])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vertex_redirection_table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unsafe { MaybeUninit::slice_assume_init_ref(&amp;vertex_redirection_table[..index_count]) };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g1136b01d0b1_0_153"/>
          <p:cNvSpPr txBox="1"/>
          <p:nvPr/>
        </p:nvSpPr>
        <p:spPr>
          <a:xfrm>
            <a:off x="6118575" y="1350475"/>
            <a:ext cx="304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#![feature(maybe_uninit_extra)]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#![feature(new_uninit)]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#![feature(maybe_uninit_slice)]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#![feature(maybe_uninit_uninit_array)]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#![feature(maybe_uninit_write_slice)]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#![feature(maybe_uninit_array_assume_init)]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36b01d0b1_0_136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More to do and learn</a:t>
            </a:r>
            <a:endParaRPr/>
          </a:p>
        </p:txBody>
      </p:sp>
      <p:sp>
        <p:nvSpPr>
          <p:cNvPr id="341" name="Google Shape;341;g1136b01d0b1_0_136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Implement </a:t>
            </a:r>
            <a:r>
              <a:rPr lang="en-GB" sz="2200" dirty="0" err="1"/>
              <a:t>mip</a:t>
            </a:r>
            <a:r>
              <a:rPr lang="en-GB" sz="2200" dirty="0"/>
              <a:t> mapping + texture block compression.</a:t>
            </a:r>
            <a:endParaRPr sz="2200" dirty="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Swizzle textures for better cache coherency.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Depth sort triangles after tiling.</a:t>
            </a:r>
            <a:endParaRPr sz="2200" dirty="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Don’t be afraid to dive into the assembly.</a:t>
            </a:r>
            <a:endParaRPr sz="2200" dirty="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You are never done finding more optimizations ^.^</a:t>
            </a:r>
            <a:endParaRPr sz="2200" dirty="0"/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Software Rasterizer on the GPU?</a:t>
            </a:r>
          </a:p>
        </p:txBody>
      </p:sp>
      <p:sp>
        <p:nvSpPr>
          <p:cNvPr id="342" name="Google Shape;342;g1136b01d0b1_0_136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1169989" y="182880"/>
            <a:ext cx="7002462" cy="66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SemiBold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8" name="Google Shape;348;p2"/>
          <p:cNvSpPr txBox="1">
            <a:spLocks noGrp="1"/>
          </p:cNvSpPr>
          <p:nvPr>
            <p:ph type="body" idx="1"/>
          </p:nvPr>
        </p:nvSpPr>
        <p:spPr>
          <a:xfrm>
            <a:off x="1169988" y="1043838"/>
            <a:ext cx="7002462" cy="347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Any more questions?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Happy coding!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36b01d0b1_0_91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Who is this person?</a:t>
            </a:r>
            <a:endParaRPr/>
          </a:p>
        </p:txBody>
      </p:sp>
      <p:sp>
        <p:nvSpPr>
          <p:cNvPr id="185" name="Google Shape;185;g1136b01d0b1_0_91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Manon </a:t>
            </a:r>
            <a:r>
              <a:rPr lang="en-GB" sz="2200" dirty="0" err="1"/>
              <a:t>Oomen</a:t>
            </a:r>
            <a:r>
              <a:rPr lang="en-GB" sz="2200" dirty="0"/>
              <a:t>, BUAS/NHTV/IGAD alumni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Rendering Engineer at Traverse Research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Software rasterizing and low level performance enthusiast.</a:t>
            </a:r>
            <a:endParaRPr sz="22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86" name="Google Shape;186;g1136b01d0b1_0_91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6b01d0b1_0_84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93" name="Google Shape;193;g1136b01d0b1_0_84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Fix the basics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Profiling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Multi-threaded rasterization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SIMD Rasterization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Bag of Tricks</a:t>
            </a:r>
            <a:endParaRPr/>
          </a:p>
        </p:txBody>
      </p:sp>
      <p:sp>
        <p:nvSpPr>
          <p:cNvPr id="194" name="Google Shape;194;g1136b01d0b1_0_84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016d87b71_1_17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Before we tune anything</a:t>
            </a:r>
            <a:endParaRPr/>
          </a:p>
        </p:txBody>
      </p:sp>
      <p:sp>
        <p:nvSpPr>
          <p:cNvPr id="201" name="Google Shape;201;g11016d87b71_1_17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Make sure you measure all your changes.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Test with various scenes.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Profilers can help finding bottlenecks.</a:t>
            </a:r>
            <a:endParaRPr sz="2200"/>
          </a:p>
          <a:p>
            <a:pPr marL="914400" lvl="1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uProf, vTune, and VS are freely available.</a:t>
            </a:r>
            <a:endParaRPr sz="2200"/>
          </a:p>
          <a:p>
            <a:pPr marL="914400" lvl="1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SuperLuminal is awesome, but costs money</a:t>
            </a:r>
            <a:endParaRPr sz="220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Add this to your Cargo.toml for symbols in release mode.</a:t>
            </a:r>
            <a:endParaRPr sz="2200"/>
          </a:p>
        </p:txBody>
      </p:sp>
      <p:sp>
        <p:nvSpPr>
          <p:cNvPr id="202" name="Google Shape;202;g11016d87b71_1_17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3" name="Google Shape;203;g11016d87b71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450" y="3762089"/>
            <a:ext cx="749100" cy="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016d87b71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975" y="3789325"/>
            <a:ext cx="720125" cy="7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1016d87b71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375" y="3762101"/>
            <a:ext cx="774574" cy="7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016d87b71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4675" y="3739887"/>
            <a:ext cx="819000" cy="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1016d87b71_1_17"/>
          <p:cNvSpPr txBox="1"/>
          <p:nvPr/>
        </p:nvSpPr>
        <p:spPr>
          <a:xfrm>
            <a:off x="3050850" y="3678150"/>
            <a:ext cx="304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[profile.release]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debug = true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0125ef729_1_26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Fixing the basics first</a:t>
            </a:r>
            <a:endParaRPr/>
          </a:p>
        </p:txBody>
      </p:sp>
      <p:sp>
        <p:nvSpPr>
          <p:cNvPr id="214" name="Google Shape;214;g110125ef729_1_26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✔️ Running with `</a:t>
            </a:r>
            <a:r>
              <a:rPr lang="en-GB" sz="2200" dirty="0">
                <a:latin typeface="Courier New"/>
                <a:ea typeface="Courier New"/>
                <a:cs typeface="Courier New"/>
                <a:sym typeface="Courier New"/>
              </a:rPr>
              <a:t>--release</a:t>
            </a:r>
            <a:r>
              <a:rPr lang="en-GB" sz="2200" dirty="0"/>
              <a:t>`</a:t>
            </a:r>
            <a:endParaRPr sz="2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✔️ Skip work where possible</a:t>
            </a:r>
            <a:endParaRPr sz="22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Back face culling, Frustum culling</a:t>
            </a:r>
            <a:endParaRPr sz="22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Early depth testing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</a:pPr>
            <a:r>
              <a:rPr lang="en-GB" sz="2200" dirty="0"/>
              <a:t>✔️ Use flat simple data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✔️ Don’t call functions in your pixel fill loop.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✔️ Reduce unpredictable branches in hot code.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✔️ Not allocating memory in hot code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 dirty="0"/>
              <a:t>✔️ No performance ‘</a:t>
            </a:r>
            <a:r>
              <a:rPr lang="en-GB" sz="2200" dirty="0" err="1"/>
              <a:t>stupids</a:t>
            </a:r>
            <a:r>
              <a:rPr lang="en-GB" sz="2200" dirty="0"/>
              <a:t>’</a:t>
            </a:r>
            <a:endParaRPr sz="22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15" name="Google Shape;215;g110125ef729_1_26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216" name="Google Shape;216;g110125ef729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0" y="1043325"/>
            <a:ext cx="2509250" cy="18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016d87b71_1_32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Multi-threaded rasterization</a:t>
            </a:r>
            <a:endParaRPr/>
          </a:p>
        </p:txBody>
      </p:sp>
      <p:sp>
        <p:nvSpPr>
          <p:cNvPr id="223" name="Google Shape;223;g11016d87b71_1_32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parallelize?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share data?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load balance?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keep cores fed?</a:t>
            </a:r>
            <a:endParaRPr/>
          </a:p>
        </p:txBody>
      </p:sp>
      <p:sp>
        <p:nvSpPr>
          <p:cNvPr id="224" name="Google Shape;224;g11016d87b71_1_32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25" name="Google Shape;225;g11016d87b71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22" y="1077750"/>
            <a:ext cx="2901949" cy="32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016d87b71_1_32"/>
          <p:cNvSpPr txBox="1"/>
          <p:nvPr/>
        </p:nvSpPr>
        <p:spPr>
          <a:xfrm>
            <a:off x="1569875" y="3680900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I paid for the whole CPU, so I am gonna use the whole CPU!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36b01d0b1_0_1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How to parallelize?</a:t>
            </a:r>
            <a:endParaRPr/>
          </a:p>
        </p:txBody>
      </p:sp>
      <p:sp>
        <p:nvSpPr>
          <p:cNvPr id="233" name="Google Shape;233;g1136b01d0b1_0_1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34" name="Google Shape;234;g1136b01d0b1_0_1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Let one thread rasterize the triangle and generate fragments, let other cores do shading.</a:t>
            </a:r>
            <a:endParaRPr sz="2200" dirty="0"/>
          </a:p>
          <a:p>
            <a:pPr marL="9144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 dirty="0"/>
              <a:t>Model after GPU dedicated hardware block. Not efficient on the CPU. Mainly bandwidth constrained.</a:t>
            </a:r>
            <a:endParaRPr sz="16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Lock screen region that core wants to access.</a:t>
            </a:r>
            <a:endParaRPr sz="2200" dirty="0"/>
          </a:p>
          <a:p>
            <a:pPr marL="9144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 dirty="0"/>
              <a:t>Cores will fight over locks and stall.</a:t>
            </a:r>
            <a:endParaRPr sz="16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Bin triangles into tiles, process triangles per tile. Divide tiles over cores.</a:t>
            </a:r>
            <a:endParaRPr sz="22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 dirty="0"/>
              <a:t>Basically what’s done on mobile GPUs, optimized for low bandwidth.</a:t>
            </a:r>
            <a:endParaRPr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36b01d0b1_0_9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 dirty="0"/>
              <a:t>Tile Based Deferred Rendering</a:t>
            </a:r>
            <a:endParaRPr sz="3600" dirty="0"/>
          </a:p>
        </p:txBody>
      </p:sp>
      <p:sp>
        <p:nvSpPr>
          <p:cNvPr id="241" name="Google Shape;241;g1136b01d0b1_0_9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42" name="Google Shape;242;g1136b01d0b1_0_9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4798105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Not to be confused with ‘Tile Based Deferred Rendering’.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Process triangles in parallel, and bin them into a grid. (Coarse rasterization)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Then sync all the cores and rasterize triangles per tile.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No overlap on framebuffer.</a:t>
            </a:r>
            <a:endParaRPr sz="2200" dirty="0"/>
          </a:p>
        </p:txBody>
      </p:sp>
      <p:sp>
        <p:nvSpPr>
          <p:cNvPr id="243" name="Google Shape;243;g1136b01d0b1_0_9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74F0C-2FB2-81DE-3A91-743C987B7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79379"/>
              </p:ext>
            </p:extLst>
          </p:nvPr>
        </p:nvGraphicFramePr>
        <p:xfrm>
          <a:off x="6045450" y="1035658"/>
          <a:ext cx="2881992" cy="303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49">
                  <a:extLst>
                    <a:ext uri="{9D8B030D-6E8A-4147-A177-3AD203B41FA5}">
                      <a16:colId xmlns:a16="http://schemas.microsoft.com/office/drawing/2014/main" val="2838788638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4007307056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810085325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3458504889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464558685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2286459397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4146165179"/>
                    </a:ext>
                  </a:extLst>
                </a:gridCol>
                <a:gridCol w="360249">
                  <a:extLst>
                    <a:ext uri="{9D8B030D-6E8A-4147-A177-3AD203B41FA5}">
                      <a16:colId xmlns:a16="http://schemas.microsoft.com/office/drawing/2014/main" val="2471022051"/>
                    </a:ext>
                  </a:extLst>
                </a:gridCol>
              </a:tblGrid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780054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090814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87486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660427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709031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556416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04570"/>
                  </a:ext>
                </a:extLst>
              </a:tr>
              <a:tr h="37876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21759"/>
                  </a:ext>
                </a:extLst>
              </a:tr>
            </a:tbl>
          </a:graphicData>
        </a:graphic>
      </p:graphicFrame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3B87FB1-F81C-6CCE-5099-BDCDA121E53A}"/>
              </a:ext>
            </a:extLst>
          </p:cNvPr>
          <p:cNvSpPr/>
          <p:nvPr/>
        </p:nvSpPr>
        <p:spPr>
          <a:xfrm rot="20497819">
            <a:off x="5955624" y="1190056"/>
            <a:ext cx="596435" cy="677173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6D418CF-B04F-0454-4893-B44514FB67DF}"/>
              </a:ext>
            </a:extLst>
          </p:cNvPr>
          <p:cNvSpPr/>
          <p:nvPr/>
        </p:nvSpPr>
        <p:spPr>
          <a:xfrm rot="20497819">
            <a:off x="7777136" y="3421746"/>
            <a:ext cx="565831" cy="292951"/>
          </a:xfrm>
          <a:prstGeom prst="triangle">
            <a:avLst>
              <a:gd name="adj" fmla="val 489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6AC29F5-C82B-8FAA-635A-BAFC3287DB39}"/>
              </a:ext>
            </a:extLst>
          </p:cNvPr>
          <p:cNvSpPr/>
          <p:nvPr/>
        </p:nvSpPr>
        <p:spPr>
          <a:xfrm rot="4735932">
            <a:off x="7989799" y="1454572"/>
            <a:ext cx="565831" cy="602278"/>
          </a:xfrm>
          <a:prstGeom prst="triangle">
            <a:avLst>
              <a:gd name="adj" fmla="val 25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36b01d0b1_0_76"/>
          <p:cNvSpPr txBox="1">
            <a:spLocks noGrp="1"/>
          </p:cNvSpPr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Tangent: mut is a misnomer</a:t>
            </a:r>
            <a:endParaRPr sz="3600"/>
          </a:p>
        </p:txBody>
      </p:sp>
      <p:sp>
        <p:nvSpPr>
          <p:cNvPr id="250" name="Google Shape;250;g1136b01d0b1_0_76"/>
          <p:cNvSpPr txBox="1">
            <a:spLocks noGrp="1"/>
          </p:cNvSpPr>
          <p:nvPr>
            <p:ph type="sldNum" idx="12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51" name="Google Shape;251;g1136b01d0b1_0_76"/>
          <p:cNvSpPr txBox="1">
            <a:spLocks noGrp="1"/>
          </p:cNvSpPr>
          <p:nvPr>
            <p:ph type="body" idx="1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 dirty="0"/>
              <a:t>`</a:t>
            </a:r>
            <a:r>
              <a:rPr lang="en-GB" sz="2200" dirty="0">
                <a:latin typeface="Courier New"/>
                <a:ea typeface="Courier New"/>
                <a:cs typeface="Courier New"/>
                <a:sym typeface="Courier New"/>
              </a:rPr>
              <a:t>mut</a:t>
            </a:r>
            <a:r>
              <a:rPr lang="en-GB" sz="2200" dirty="0"/>
              <a:t>` actually means `</a:t>
            </a:r>
            <a:r>
              <a:rPr lang="en-GB" sz="2200" dirty="0"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lang="en-GB" sz="2200" dirty="0"/>
              <a:t>`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2200" dirty="0"/>
              <a:t>Multiple threads can’t share the same `</a:t>
            </a:r>
            <a:r>
              <a:rPr lang="en-GB" sz="2200" dirty="0">
                <a:latin typeface="Courier New"/>
                <a:ea typeface="Courier New"/>
                <a:cs typeface="Courier New"/>
                <a:sym typeface="Courier New"/>
              </a:rPr>
              <a:t>mut</a:t>
            </a:r>
            <a:r>
              <a:rPr lang="en-GB" sz="2200" dirty="0"/>
              <a:t>` reference.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-"/>
            </a:pPr>
            <a:r>
              <a:rPr lang="en-GB" sz="2200" dirty="0"/>
              <a:t>Usually, Mutex is used to </a:t>
            </a:r>
            <a:r>
              <a:rPr lang="en-GB" sz="2200" dirty="0" err="1"/>
              <a:t>synchronize.Not</a:t>
            </a:r>
            <a:r>
              <a:rPr lang="en-GB" sz="2200" dirty="0"/>
              <a:t> suitable if we are after performance.</a:t>
            </a:r>
            <a:endParaRPr sz="2200" dirty="0"/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2200" dirty="0"/>
              <a:t>Use `std::cell::</a:t>
            </a:r>
            <a:r>
              <a:rPr lang="en-GB" sz="2200" dirty="0" err="1">
                <a:latin typeface="Courier New"/>
                <a:ea typeface="Courier New"/>
                <a:cs typeface="Courier New"/>
                <a:sym typeface="Courier New"/>
              </a:rPr>
              <a:t>UnsafeCell</a:t>
            </a:r>
            <a:r>
              <a:rPr lang="en-GB" sz="2200" dirty="0"/>
              <a:t>` to create safe wrappers.</a:t>
            </a:r>
            <a:endParaRPr sz="2200" dirty="0"/>
          </a:p>
        </p:txBody>
      </p:sp>
      <p:sp>
        <p:nvSpPr>
          <p:cNvPr id="252" name="Google Shape;252;g1136b01d0b1_0_76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Microsoft Office PowerPoint</Application>
  <PresentationFormat>On-screen Show (16:9)</PresentationFormat>
  <Paragraphs>244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Open Sans</vt:lpstr>
      <vt:lpstr>Open Sans SemiBold</vt:lpstr>
      <vt:lpstr>NTR</vt:lpstr>
      <vt:lpstr>Open Sans Light</vt:lpstr>
      <vt:lpstr>Courier New</vt:lpstr>
      <vt:lpstr>Office Theme</vt:lpstr>
      <vt:lpstr>Rusterizer Masterclass -  Powering up your Rusterizer</vt:lpstr>
      <vt:lpstr>Who is this person?</vt:lpstr>
      <vt:lpstr>Agenda</vt:lpstr>
      <vt:lpstr>Before we tune anything</vt:lpstr>
      <vt:lpstr>Fixing the basics first</vt:lpstr>
      <vt:lpstr>Multi-threaded rasterization</vt:lpstr>
      <vt:lpstr>How to parallelize?</vt:lpstr>
      <vt:lpstr>Tile Based Deferred Rendering</vt:lpstr>
      <vt:lpstr>Tangent: mut is a misnomer</vt:lpstr>
      <vt:lpstr>Tile Based Deferred Rendering</vt:lpstr>
      <vt:lpstr>Tile Based Deferred Rendering</vt:lpstr>
      <vt:lpstr>SIMD Rasterization</vt:lpstr>
      <vt:lpstr>SIMD Rasterization in Rust</vt:lpstr>
      <vt:lpstr>SIMD Rasterization</vt:lpstr>
      <vt:lpstr>Bag of Tricks</vt:lpstr>
      <vt:lpstr>Bag of Tricks</vt:lpstr>
      <vt:lpstr>Bag of Tricks</vt:lpstr>
      <vt:lpstr>More to do and learn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Rusterizer Masterclass -  Powering up your Rusterizer</dc:title>
  <dc:creator>1003161</dc:creator>
  <cp:lastModifiedBy>Quartesan, Luca</cp:lastModifiedBy>
  <cp:revision>3</cp:revision>
  <dcterms:created xsi:type="dcterms:W3CDTF">2018-08-24T12:42:56Z</dcterms:created>
  <dcterms:modified xsi:type="dcterms:W3CDTF">2023-11-17T10:28:27Z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0x0101005A00B677E5F5C9449B7D13ADD1B68A8C</vt:lpwstr>
  </property>
</Properties>
</file>